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7" r:id="rId2"/>
    <p:sldId id="303" r:id="rId3"/>
    <p:sldId id="637" r:id="rId4"/>
    <p:sldId id="633" r:id="rId5"/>
    <p:sldId id="634" r:id="rId6"/>
    <p:sldId id="635" r:id="rId7"/>
    <p:sldId id="636" r:id="rId8"/>
    <p:sldId id="638" r:id="rId9"/>
    <p:sldId id="640" r:id="rId10"/>
    <p:sldId id="643" r:id="rId11"/>
    <p:sldId id="334" r:id="rId12"/>
    <p:sldId id="335" r:id="rId13"/>
    <p:sldId id="343" r:id="rId14"/>
    <p:sldId id="304" r:id="rId15"/>
    <p:sldId id="345" r:id="rId16"/>
    <p:sldId id="259" r:id="rId17"/>
    <p:sldId id="305" r:id="rId18"/>
    <p:sldId id="344" r:id="rId19"/>
    <p:sldId id="639" r:id="rId20"/>
    <p:sldId id="306" r:id="rId21"/>
    <p:sldId id="262" r:id="rId22"/>
    <p:sldId id="263" r:id="rId23"/>
    <p:sldId id="641" r:id="rId24"/>
    <p:sldId id="329" r:id="rId25"/>
    <p:sldId id="342" r:id="rId26"/>
    <p:sldId id="346" r:id="rId27"/>
    <p:sldId id="347" r:id="rId28"/>
    <p:sldId id="341" r:id="rId29"/>
    <p:sldId id="336" r:id="rId30"/>
    <p:sldId id="642" r:id="rId31"/>
    <p:sldId id="318" r:id="rId32"/>
    <p:sldId id="350" r:id="rId33"/>
    <p:sldId id="308" r:id="rId34"/>
    <p:sldId id="337" r:id="rId35"/>
    <p:sldId id="630" r:id="rId36"/>
    <p:sldId id="631" r:id="rId37"/>
    <p:sldId id="632" r:id="rId38"/>
    <p:sldId id="27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6" autoAdjust="0"/>
    <p:restoredTop sz="92824" autoAdjust="0"/>
  </p:normalViewPr>
  <p:slideViewPr>
    <p:cSldViewPr>
      <p:cViewPr varScale="1">
        <p:scale>
          <a:sx n="65" d="100"/>
          <a:sy n="65" d="100"/>
        </p:scale>
        <p:origin x="135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FC817-F507-40A6-89ED-F1C793351A18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0B94C-3A21-4428-B6EF-CA900FFA1A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9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0B94C-3A21-4428-B6EF-CA900FFA1A3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5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0B94C-3A21-4428-B6EF-CA900FFA1A3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16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0B94C-3A21-4428-B6EF-CA900FFA1A3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2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9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186C6-C6B0-4CA3-8749-BD3AFD6AB649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3542A-FF06-4975-887E-36D851BEEA5C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timefl.github.io/Sebastian_Inlet/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248399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53302B2-1870-44D7-8E39-239320053D79}"/>
              </a:ext>
            </a:extLst>
          </p:cNvPr>
          <p:cNvGrpSpPr/>
          <p:nvPr/>
        </p:nvGrpSpPr>
        <p:grpSpPr>
          <a:xfrm>
            <a:off x="76200" y="609600"/>
            <a:ext cx="8930640" cy="6140142"/>
            <a:chOff x="1943100" y="0"/>
            <a:chExt cx="8930640" cy="61401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5C3A68-CDFA-4FB3-B872-24A69CD2A580}"/>
                </a:ext>
              </a:extLst>
            </p:cNvPr>
            <p:cNvSpPr/>
            <p:nvPr/>
          </p:nvSpPr>
          <p:spPr>
            <a:xfrm>
              <a:off x="1943100" y="0"/>
              <a:ext cx="893064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kern="1400" spc="25" dirty="0">
                  <a:latin typeface="Times New Roman" panose="02020603050405020304" pitchFamily="18" charset="0"/>
                  <a:ea typeface="Calibri" panose="020F0502020204030204" pitchFamily="34" charset="0"/>
                </a:rPr>
                <a:t>Sebastian Inlet District Oceanographic and Meteorological Monitoring Program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233407-73B9-4827-A039-2CC026D4FB8B}"/>
                </a:ext>
              </a:extLst>
            </p:cNvPr>
            <p:cNvSpPr txBox="1"/>
            <p:nvPr/>
          </p:nvSpPr>
          <p:spPr>
            <a:xfrm>
              <a:off x="3977640" y="1077218"/>
              <a:ext cx="486156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2020 – 2021</a:t>
              </a:r>
            </a:p>
            <a:p>
              <a:pPr algn="ctr"/>
              <a:r>
                <a:rPr lang="en-US" sz="2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Prepared for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E37A2F-3141-4817-88D1-280AEC09F454}"/>
                </a:ext>
              </a:extLst>
            </p:cNvPr>
            <p:cNvSpPr txBox="1"/>
            <p:nvPr/>
          </p:nvSpPr>
          <p:spPr>
            <a:xfrm>
              <a:off x="3288278" y="2416046"/>
              <a:ext cx="6018663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Sebastian Inlet District</a:t>
              </a:r>
            </a:p>
            <a:p>
              <a:pPr algn="ctr"/>
              <a:r>
                <a:rPr lang="en-US" sz="2000" b="1" dirty="0"/>
                <a:t>114 Sixth Avenue</a:t>
              </a:r>
            </a:p>
            <a:p>
              <a:pPr algn="ctr"/>
              <a:r>
                <a:rPr lang="en-US" sz="2000" b="1" dirty="0"/>
                <a:t>Indialantic, Florida 32903</a:t>
              </a:r>
            </a:p>
            <a:p>
              <a:pPr algn="ctr"/>
              <a:r>
                <a:rPr lang="en-US" sz="2000" b="1" dirty="0"/>
                <a:t> </a:t>
              </a:r>
            </a:p>
            <a:p>
              <a:pPr algn="ctr"/>
              <a:r>
                <a:rPr lang="en-US" sz="2000" b="1" i="1" dirty="0"/>
                <a:t>Prepared by:</a:t>
              </a:r>
              <a:endParaRPr lang="en-US" sz="2000" b="1" dirty="0"/>
            </a:p>
            <a:p>
              <a:pPr algn="ctr"/>
              <a:r>
                <a:rPr lang="en-US" sz="2000" b="1" dirty="0"/>
                <a:t> </a:t>
              </a:r>
            </a:p>
            <a:p>
              <a:pPr algn="ctr"/>
              <a:r>
                <a:rPr lang="en-US" sz="2000" b="1" dirty="0"/>
                <a:t>Gary A. Zarillo</a:t>
              </a:r>
            </a:p>
            <a:p>
              <a:pPr algn="ctr"/>
              <a:r>
                <a:rPr lang="en-US" sz="2000" b="1" dirty="0"/>
                <a:t>Marc Di Ciccio</a:t>
              </a:r>
            </a:p>
            <a:p>
              <a:pPr algn="ctr"/>
              <a:endParaRPr lang="en-US" sz="2000" b="1" dirty="0"/>
            </a:p>
            <a:p>
              <a:pPr algn="ctr"/>
              <a:r>
                <a:rPr lang="en-US" b="1" i="1" dirty="0">
                  <a:latin typeface="Arial" panose="020B0604020202020204" pitchFamily="34" charset="0"/>
                  <a:cs typeface="Arial" panose="020B0604020202020204" pitchFamily="34" charset="0"/>
                </a:rPr>
                <a:t>Florida Institute of Technology</a:t>
              </a:r>
            </a:p>
            <a:p>
              <a:pPr algn="ctr"/>
              <a:r>
                <a:rPr lang="en-US" b="1" i="1" dirty="0">
                  <a:latin typeface="Arial" panose="020B0604020202020204" pitchFamily="34" charset="0"/>
                  <a:cs typeface="Arial" panose="020B0604020202020204" pitchFamily="34" charset="0"/>
                </a:rPr>
                <a:t>Department of Ocean Engineering and Sciences</a:t>
              </a:r>
            </a:p>
            <a:p>
              <a:pPr algn="ctr"/>
              <a:endParaRPr lang="en-US" sz="2000" b="1" dirty="0"/>
            </a:p>
          </p:txBody>
        </p:sp>
        <p:pic>
          <p:nvPicPr>
            <p:cNvPr id="18" name="Picture 17" descr="FIT Logo.gif">
              <a:extLst>
                <a:ext uri="{FF2B5EF4-FFF2-40B4-BE49-F238E27FC236}">
                  <a16:creationId xmlns:a16="http://schemas.microsoft.com/office/drawing/2014/main" id="{3B439F64-584A-45AD-846F-E7DA48FC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0901" y="2288604"/>
              <a:ext cx="1279273" cy="1280160"/>
            </a:xfrm>
            <a:prstGeom prst="rect">
              <a:avLst/>
            </a:prstGeom>
          </p:spPr>
        </p:pic>
        <p:pic>
          <p:nvPicPr>
            <p:cNvPr id="19" name="Picture 18" descr="SID Logo.jpg">
              <a:extLst>
                <a:ext uri="{FF2B5EF4-FFF2-40B4-BE49-F238E27FC236}">
                  <a16:creationId xmlns:a16="http://schemas.microsoft.com/office/drawing/2014/main" id="{5A6296DE-1826-4CF9-A9C0-C061D5F74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8154859" y="2438400"/>
              <a:ext cx="1179641" cy="1188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451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Salinity and Water Temperature Forecast: 72-Hours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E208A-7C4D-4468-AE00-5CAC29C4C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8200"/>
            <a:ext cx="731577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98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2241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Sensors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E9A59-9B82-4DFA-8D93-CA1C5EF13FD3}"/>
              </a:ext>
            </a:extLst>
          </p:cNvPr>
          <p:cNvSpPr txBox="1"/>
          <p:nvPr/>
        </p:nvSpPr>
        <p:spPr>
          <a:xfrm>
            <a:off x="2819400" y="1066800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Acoustic Doppler Current Profiler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7AF3B-0FC1-447E-8B44-D1D5A158B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868" y="2590800"/>
            <a:ext cx="3048264" cy="2149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0AC47-8993-47CE-A051-7ACBEABCB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699" y="1676400"/>
            <a:ext cx="3025402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7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2241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Sensors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E9A59-9B82-4DFA-8D93-CA1C5EF13FD3}"/>
              </a:ext>
            </a:extLst>
          </p:cNvPr>
          <p:cNvSpPr txBox="1"/>
          <p:nvPr/>
        </p:nvSpPr>
        <p:spPr>
          <a:xfrm>
            <a:off x="3204049" y="83820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Meteorological Station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587D5-1132-4948-8501-7CA9DEF50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93602"/>
            <a:ext cx="3634740" cy="4846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69E38C-5B0D-4CFD-9DD3-1D0F7ED4E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39322"/>
            <a:ext cx="4077145" cy="4754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36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2241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Sensors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E9A59-9B82-4DFA-8D93-CA1C5EF13FD3}"/>
              </a:ext>
            </a:extLst>
          </p:cNvPr>
          <p:cNvSpPr txBox="1"/>
          <p:nvPr/>
        </p:nvSpPr>
        <p:spPr>
          <a:xfrm>
            <a:off x="2362200" y="755620"/>
            <a:ext cx="457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 Level Sensor RADAR Technology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4074DD-BD8A-42AE-A1F7-4C6EF4492C10}"/>
              </a:ext>
            </a:extLst>
          </p:cNvPr>
          <p:cNvCxnSpPr>
            <a:cxnSpLocks/>
          </p:cNvCxnSpPr>
          <p:nvPr/>
        </p:nvCxnSpPr>
        <p:spPr>
          <a:xfrm flipH="1">
            <a:off x="3048000" y="3429000"/>
            <a:ext cx="2362200" cy="533400"/>
          </a:xfrm>
          <a:prstGeom prst="straightConnector1">
            <a:avLst/>
          </a:prstGeom>
          <a:ln w="571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E6DD4B8-4F76-4630-9C24-EFFB63E19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24294" y="267702"/>
            <a:ext cx="51435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380C-38EB-4C3A-9782-DEF81E235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33600"/>
            <a:ext cx="2552381" cy="2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72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228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ADCP Sensor Configuration   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0C37A227-B151-4369-A56C-5180576B7342}"/>
              </a:ext>
            </a:extLst>
          </p:cNvPr>
          <p:cNvSpPr>
            <a:spLocks/>
          </p:cNvSpPr>
          <p:nvPr/>
        </p:nvSpPr>
        <p:spPr>
          <a:xfrm>
            <a:off x="1905000" y="1981200"/>
            <a:ext cx="152400" cy="548640"/>
          </a:xfrm>
          <a:prstGeom prst="ca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F651C-5852-411C-80BB-20AB5D7A6E81}"/>
              </a:ext>
            </a:extLst>
          </p:cNvPr>
          <p:cNvSpPr txBox="1"/>
          <p:nvPr/>
        </p:nvSpPr>
        <p:spPr>
          <a:xfrm>
            <a:off x="6096000" y="2056447"/>
            <a:ext cx="4074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49A06E-D4AE-4640-9965-878673CB3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316468" cy="4663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382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71700" y="12823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Flow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8ED22-3CBC-46A0-B258-D2BF3AB91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90265"/>
            <a:ext cx="7314271" cy="557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394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33600" y="2286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Real Time ADCP Data Cable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38200"/>
            <a:ext cx="6553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228600"/>
            <a:ext cx="838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Equipment Repair and Replacements</a:t>
            </a:r>
          </a:p>
          <a:p>
            <a:pPr algn="ctr"/>
            <a:r>
              <a:rPr lang="en-US" sz="2200" b="1" i="1" dirty="0"/>
              <a:t>RM Young Anemometer  2021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43C53-4D5C-4C66-B5B2-9A5DAE4A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90374"/>
            <a:ext cx="39433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31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3429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Equipment Repairs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Water Level Sensor Replacement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8E58A-EA78-43FE-BBB5-B628F004D864}"/>
              </a:ext>
            </a:extLst>
          </p:cNvPr>
          <p:cNvSpPr txBox="1"/>
          <p:nvPr/>
        </p:nvSpPr>
        <p:spPr>
          <a:xfrm>
            <a:off x="1752600" y="1271290"/>
            <a:ext cx="5748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u="sng" dirty="0"/>
              <a:t>Air Link Modem for real time communications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95224-55F9-4C46-9A20-5B550E5A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119610"/>
            <a:ext cx="54292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24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000" y="3429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Equipment Repairs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Water Level Sensor Replacement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2DCEBB-D7A8-4482-A37B-A1D35F505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00250" y="51435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15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2241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Permanent Sensor Locations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FCBC0-CB90-41DD-9A6E-18D12E2C9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400"/>
            <a:ext cx="535178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562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0" y="228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Real Time ADCP Data Cable Functioning</a:t>
            </a:r>
          </a:p>
          <a:p>
            <a:pPr algn="ctr"/>
            <a:r>
              <a:rPr lang="en-US" sz="2400" b="1" dirty="0"/>
              <a:t>Data Cable Replacement 2020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04062"/>
            <a:ext cx="6858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6D0EEF-7F71-4FD2-B960-39F4D531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886200"/>
            <a:ext cx="1981200" cy="176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5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1500" y="157118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000" b="1" dirty="0"/>
              <a:t>Statistical Summary of Wave, Current Data and Weather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593462"/>
            <a:ext cx="3576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  Wave Statistics: 2020-2021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7584" y="3500236"/>
            <a:ext cx="5328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Wave Statistics: 10,15,22 years: 1998-2021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F5873E8-3E00-4E72-BAD8-FDE25D79CB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064085"/>
              </p:ext>
            </p:extLst>
          </p:nvPr>
        </p:nvGraphicFramePr>
        <p:xfrm>
          <a:off x="2209800" y="990600"/>
          <a:ext cx="4495800" cy="22763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0923">
                  <a:extLst>
                    <a:ext uri="{9D8B030D-6E8A-4147-A177-3AD203B41FA5}">
                      <a16:colId xmlns:a16="http://schemas.microsoft.com/office/drawing/2014/main" val="753450385"/>
                    </a:ext>
                  </a:extLst>
                </a:gridCol>
                <a:gridCol w="1105309">
                  <a:extLst>
                    <a:ext uri="{9D8B030D-6E8A-4147-A177-3AD203B41FA5}">
                      <a16:colId xmlns:a16="http://schemas.microsoft.com/office/drawing/2014/main" val="3752478442"/>
                    </a:ext>
                  </a:extLst>
                </a:gridCol>
                <a:gridCol w="1105309">
                  <a:extLst>
                    <a:ext uri="{9D8B030D-6E8A-4147-A177-3AD203B41FA5}">
                      <a16:colId xmlns:a16="http://schemas.microsoft.com/office/drawing/2014/main" val="2957868399"/>
                    </a:ext>
                  </a:extLst>
                </a:gridCol>
                <a:gridCol w="1184259">
                  <a:extLst>
                    <a:ext uri="{9D8B030D-6E8A-4147-A177-3AD203B41FA5}">
                      <a16:colId xmlns:a16="http://schemas.microsoft.com/office/drawing/2014/main" val="3365826947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Wave Height (m)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Wave Period (s)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Wave Direction (°TN)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711806"/>
                  </a:ext>
                </a:extLst>
              </a:tr>
              <a:tr h="61005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Minimum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2.5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4004982"/>
                  </a:ext>
                </a:extLst>
              </a:tr>
              <a:tr h="61005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Maximum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2.9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18.1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3764216"/>
                  </a:ext>
                </a:extLst>
              </a:tr>
              <a:tr h="29421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Average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0.9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8.9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66.63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248524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9A6EB7-A0BA-436F-BD79-CB077D7C7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491266"/>
              </p:ext>
            </p:extLst>
          </p:nvPr>
        </p:nvGraphicFramePr>
        <p:xfrm>
          <a:off x="1066799" y="3581400"/>
          <a:ext cx="7162801" cy="2411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2587">
                  <a:extLst>
                    <a:ext uri="{9D8B030D-6E8A-4147-A177-3AD203B41FA5}">
                      <a16:colId xmlns:a16="http://schemas.microsoft.com/office/drawing/2014/main" val="1984287430"/>
                    </a:ext>
                  </a:extLst>
                </a:gridCol>
                <a:gridCol w="619179">
                  <a:extLst>
                    <a:ext uri="{9D8B030D-6E8A-4147-A177-3AD203B41FA5}">
                      <a16:colId xmlns:a16="http://schemas.microsoft.com/office/drawing/2014/main" val="1444506978"/>
                    </a:ext>
                  </a:extLst>
                </a:gridCol>
                <a:gridCol w="706585">
                  <a:extLst>
                    <a:ext uri="{9D8B030D-6E8A-4147-A177-3AD203B41FA5}">
                      <a16:colId xmlns:a16="http://schemas.microsoft.com/office/drawing/2014/main" val="3316896125"/>
                    </a:ext>
                  </a:extLst>
                </a:gridCol>
                <a:gridCol w="706585">
                  <a:extLst>
                    <a:ext uri="{9D8B030D-6E8A-4147-A177-3AD203B41FA5}">
                      <a16:colId xmlns:a16="http://schemas.microsoft.com/office/drawing/2014/main" val="621184636"/>
                    </a:ext>
                  </a:extLst>
                </a:gridCol>
                <a:gridCol w="586128">
                  <a:extLst>
                    <a:ext uri="{9D8B030D-6E8A-4147-A177-3AD203B41FA5}">
                      <a16:colId xmlns:a16="http://schemas.microsoft.com/office/drawing/2014/main" val="2092067966"/>
                    </a:ext>
                  </a:extLst>
                </a:gridCol>
                <a:gridCol w="665453">
                  <a:extLst>
                    <a:ext uri="{9D8B030D-6E8A-4147-A177-3AD203B41FA5}">
                      <a16:colId xmlns:a16="http://schemas.microsoft.com/office/drawing/2014/main" val="1565887339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2526931007"/>
                    </a:ext>
                  </a:extLst>
                </a:gridCol>
                <a:gridCol w="710992">
                  <a:extLst>
                    <a:ext uri="{9D8B030D-6E8A-4147-A177-3AD203B41FA5}">
                      <a16:colId xmlns:a16="http://schemas.microsoft.com/office/drawing/2014/main" val="1451300278"/>
                    </a:ext>
                  </a:extLst>
                </a:gridCol>
                <a:gridCol w="727150">
                  <a:extLst>
                    <a:ext uri="{9D8B030D-6E8A-4147-A177-3AD203B41FA5}">
                      <a16:colId xmlns:a16="http://schemas.microsoft.com/office/drawing/2014/main" val="3732117762"/>
                    </a:ext>
                  </a:extLst>
                </a:gridCol>
                <a:gridCol w="727150">
                  <a:extLst>
                    <a:ext uri="{9D8B030D-6E8A-4147-A177-3AD203B41FA5}">
                      <a16:colId xmlns:a16="http://schemas.microsoft.com/office/drawing/2014/main" val="3137276797"/>
                    </a:ext>
                  </a:extLst>
                </a:gridCol>
              </a:tblGrid>
              <a:tr h="47685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Wave Height (m)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Wave Period (s)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Wave Direction (°TN)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593202"/>
                  </a:ext>
                </a:extLst>
              </a:tr>
              <a:tr h="4768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10yr.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15yr.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24yr.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10yr.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15yr.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24yr.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10yr.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15yr.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24yr.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5374077"/>
                  </a:ext>
                </a:extLst>
              </a:tr>
              <a:tr h="47685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Minimum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0.14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0.01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0.01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1.70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1.70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1.70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7591244"/>
                  </a:ext>
                </a:extLst>
              </a:tr>
              <a:tr h="47685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Maximum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5.10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5.10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5.10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18.1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19.50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20.00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683023"/>
                  </a:ext>
                </a:extLst>
              </a:tr>
              <a:tr h="47685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Average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0.82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0.80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0.77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8.67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8.77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8.67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69.39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71.00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70.63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297205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66307" y="1524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/>
              <a:t>Statistics: ADCP Currents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4300" y="26780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1499" y="3552363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3049A1-58B6-4CE1-B551-23050FA22CEC}"/>
              </a:ext>
            </a:extLst>
          </p:cNvPr>
          <p:cNvSpPr txBox="1"/>
          <p:nvPr/>
        </p:nvSpPr>
        <p:spPr>
          <a:xfrm>
            <a:off x="2958647" y="708531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Current Statistics: 2020- 2021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C0F62-C342-490A-8443-9FAC303188DE}"/>
              </a:ext>
            </a:extLst>
          </p:cNvPr>
          <p:cNvSpPr txBox="1"/>
          <p:nvPr/>
        </p:nvSpPr>
        <p:spPr>
          <a:xfrm>
            <a:off x="1826030" y="3230194"/>
            <a:ext cx="572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Current Statistics: 10, 15 and 23 Years:1996 – 2020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5D9F2F1-A653-49AD-A3A9-8F1F1504B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893155"/>
              </p:ext>
            </p:extLst>
          </p:nvPr>
        </p:nvGraphicFramePr>
        <p:xfrm>
          <a:off x="2362200" y="1158372"/>
          <a:ext cx="5105401" cy="1883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5849">
                  <a:extLst>
                    <a:ext uri="{9D8B030D-6E8A-4147-A177-3AD203B41FA5}">
                      <a16:colId xmlns:a16="http://schemas.microsoft.com/office/drawing/2014/main" val="3453591719"/>
                    </a:ext>
                  </a:extLst>
                </a:gridCol>
                <a:gridCol w="1734776">
                  <a:extLst>
                    <a:ext uri="{9D8B030D-6E8A-4147-A177-3AD203B41FA5}">
                      <a16:colId xmlns:a16="http://schemas.microsoft.com/office/drawing/2014/main" val="3616057226"/>
                    </a:ext>
                  </a:extLst>
                </a:gridCol>
                <a:gridCol w="1734776">
                  <a:extLst>
                    <a:ext uri="{9D8B030D-6E8A-4147-A177-3AD203B41FA5}">
                      <a16:colId xmlns:a16="http://schemas.microsoft.com/office/drawing/2014/main" val="2140679512"/>
                    </a:ext>
                  </a:extLst>
                </a:gridCol>
              </a:tblGrid>
              <a:tr h="59422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Current Speed (m/s)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Current Direction (°TN)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14572022"/>
                  </a:ext>
                </a:extLst>
              </a:tr>
              <a:tr h="996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 year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 year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05991592"/>
                  </a:ext>
                </a:extLst>
              </a:tr>
              <a:tr h="3487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Minimum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0.00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830007"/>
                  </a:ext>
                </a:extLst>
              </a:tr>
              <a:tr h="3487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Maximum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0.51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801151"/>
                  </a:ext>
                </a:extLst>
              </a:tr>
              <a:tr h="3487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Average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0.11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156.74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261679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2C1AB14-DD99-4739-B3AB-F8D54E445B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102374"/>
              </p:ext>
            </p:extLst>
          </p:nvPr>
        </p:nvGraphicFramePr>
        <p:xfrm>
          <a:off x="1826030" y="3836694"/>
          <a:ext cx="6305106" cy="2538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8976">
                  <a:extLst>
                    <a:ext uri="{9D8B030D-6E8A-4147-A177-3AD203B41FA5}">
                      <a16:colId xmlns:a16="http://schemas.microsoft.com/office/drawing/2014/main" val="9313348"/>
                    </a:ext>
                  </a:extLst>
                </a:gridCol>
                <a:gridCol w="700169">
                  <a:extLst>
                    <a:ext uri="{9D8B030D-6E8A-4147-A177-3AD203B41FA5}">
                      <a16:colId xmlns:a16="http://schemas.microsoft.com/office/drawing/2014/main" val="2617560663"/>
                    </a:ext>
                  </a:extLst>
                </a:gridCol>
                <a:gridCol w="799007">
                  <a:extLst>
                    <a:ext uri="{9D8B030D-6E8A-4147-A177-3AD203B41FA5}">
                      <a16:colId xmlns:a16="http://schemas.microsoft.com/office/drawing/2014/main" val="638621950"/>
                    </a:ext>
                  </a:extLst>
                </a:gridCol>
                <a:gridCol w="799007">
                  <a:extLst>
                    <a:ext uri="{9D8B030D-6E8A-4147-A177-3AD203B41FA5}">
                      <a16:colId xmlns:a16="http://schemas.microsoft.com/office/drawing/2014/main" val="684387561"/>
                    </a:ext>
                  </a:extLst>
                </a:gridCol>
                <a:gridCol w="1030453">
                  <a:extLst>
                    <a:ext uri="{9D8B030D-6E8A-4147-A177-3AD203B41FA5}">
                      <a16:colId xmlns:a16="http://schemas.microsoft.com/office/drawing/2014/main" val="2077438037"/>
                    </a:ext>
                  </a:extLst>
                </a:gridCol>
                <a:gridCol w="957297">
                  <a:extLst>
                    <a:ext uri="{9D8B030D-6E8A-4147-A177-3AD203B41FA5}">
                      <a16:colId xmlns:a16="http://schemas.microsoft.com/office/drawing/2014/main" val="2384435115"/>
                    </a:ext>
                  </a:extLst>
                </a:gridCol>
                <a:gridCol w="861808">
                  <a:extLst>
                    <a:ext uri="{9D8B030D-6E8A-4147-A177-3AD203B41FA5}">
                      <a16:colId xmlns:a16="http://schemas.microsoft.com/office/drawing/2014/main" val="2186613265"/>
                    </a:ext>
                  </a:extLst>
                </a:gridCol>
                <a:gridCol w="98389">
                  <a:extLst>
                    <a:ext uri="{9D8B030D-6E8A-4147-A177-3AD203B41FA5}">
                      <a16:colId xmlns:a16="http://schemas.microsoft.com/office/drawing/2014/main" val="3030077824"/>
                    </a:ext>
                  </a:extLst>
                </a:gridCol>
              </a:tblGrid>
              <a:tr h="35518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Current Speed (m/s)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Current Direction (°TN)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480171"/>
                  </a:ext>
                </a:extLst>
              </a:tr>
              <a:tr h="3551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10yr.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15yr.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24yr.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10yr.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15yr.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23yr.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7379909"/>
                  </a:ext>
                </a:extLst>
              </a:tr>
              <a:tr h="35518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Minimum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0.00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0.00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0.00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455159"/>
                  </a:ext>
                </a:extLst>
              </a:tr>
              <a:tr h="7364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Maximum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0.76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1.60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1.60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7057669"/>
                  </a:ext>
                </a:extLst>
              </a:tr>
              <a:tr h="73646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Average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0.10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0.10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0.11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185.00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182.75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180.75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779407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5800" y="5334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Meteorological  Statistics 2020-2021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4300" y="26780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1499" y="3552363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endParaRPr lang="en-US" sz="24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F40FDA8-4ED4-4324-A293-E41D043D6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933353"/>
              </p:ext>
            </p:extLst>
          </p:nvPr>
        </p:nvGraphicFramePr>
        <p:xfrm>
          <a:off x="1066800" y="1600200"/>
          <a:ext cx="7010400" cy="381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637">
                  <a:extLst>
                    <a:ext uri="{9D8B030D-6E8A-4147-A177-3AD203B41FA5}">
                      <a16:colId xmlns:a16="http://schemas.microsoft.com/office/drawing/2014/main" val="1396448021"/>
                    </a:ext>
                  </a:extLst>
                </a:gridCol>
                <a:gridCol w="1118665">
                  <a:extLst>
                    <a:ext uri="{9D8B030D-6E8A-4147-A177-3AD203B41FA5}">
                      <a16:colId xmlns:a16="http://schemas.microsoft.com/office/drawing/2014/main" val="3459421032"/>
                    </a:ext>
                  </a:extLst>
                </a:gridCol>
                <a:gridCol w="1192893">
                  <a:extLst>
                    <a:ext uri="{9D8B030D-6E8A-4147-A177-3AD203B41FA5}">
                      <a16:colId xmlns:a16="http://schemas.microsoft.com/office/drawing/2014/main" val="1236437078"/>
                    </a:ext>
                  </a:extLst>
                </a:gridCol>
                <a:gridCol w="1233380">
                  <a:extLst>
                    <a:ext uri="{9D8B030D-6E8A-4147-A177-3AD203B41FA5}">
                      <a16:colId xmlns:a16="http://schemas.microsoft.com/office/drawing/2014/main" val="4288559620"/>
                    </a:ext>
                  </a:extLst>
                </a:gridCol>
                <a:gridCol w="1267120">
                  <a:extLst>
                    <a:ext uri="{9D8B030D-6E8A-4147-A177-3AD203B41FA5}">
                      <a16:colId xmlns:a16="http://schemas.microsoft.com/office/drawing/2014/main" val="2881969931"/>
                    </a:ext>
                  </a:extLst>
                </a:gridCol>
                <a:gridCol w="983705">
                  <a:extLst>
                    <a:ext uri="{9D8B030D-6E8A-4147-A177-3AD203B41FA5}">
                      <a16:colId xmlns:a16="http://schemas.microsoft.com/office/drawing/2014/main" val="3223747982"/>
                    </a:ext>
                  </a:extLst>
                </a:gridCol>
              </a:tblGrid>
              <a:tr h="15956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Wind Speed (m/s)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Wind Direction (°TN)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Barometric Pressure (mb)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Air Temperature (°C)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Water Temp at Depth (°C)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5775939"/>
                  </a:ext>
                </a:extLst>
              </a:tr>
              <a:tr h="919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Minimum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0.00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973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5.51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5.14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500720"/>
                  </a:ext>
                </a:extLst>
              </a:tr>
              <a:tr h="7142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Maximum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22.5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1034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32.41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34.65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0411588"/>
                  </a:ext>
                </a:extLst>
              </a:tr>
              <a:tr h="5857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Average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5.23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162.23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1018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23.21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23.24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361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818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974EC-DF9B-4619-AD75-F3A002BAF47F}"/>
              </a:ext>
            </a:extLst>
          </p:cNvPr>
          <p:cNvSpPr txBox="1"/>
          <p:nvPr/>
        </p:nvSpPr>
        <p:spPr>
          <a:xfrm>
            <a:off x="1562433" y="195858"/>
            <a:ext cx="63794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2020- 2021 Significant Wave Heights in 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2B7F1-3CC9-4D62-AABD-627F028A2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8200"/>
            <a:ext cx="7696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07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974EC-DF9B-4619-AD75-F3A002BAF47F}"/>
              </a:ext>
            </a:extLst>
          </p:cNvPr>
          <p:cNvSpPr txBox="1"/>
          <p:nvPr/>
        </p:nvSpPr>
        <p:spPr>
          <a:xfrm>
            <a:off x="1162669" y="304800"/>
            <a:ext cx="66615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2020 - 2021 Directional Wave Height 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FA1AB-650F-407E-9FB2-1EAA7BEC11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r="4818"/>
          <a:stretch/>
        </p:blipFill>
        <p:spPr bwMode="auto">
          <a:xfrm>
            <a:off x="1752600" y="1024414"/>
            <a:ext cx="5855970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1F4B05-D164-488D-8473-5A0E60CC1402}"/>
              </a:ext>
            </a:extLst>
          </p:cNvPr>
          <p:cNvSpPr txBox="1"/>
          <p:nvPr/>
        </p:nvSpPr>
        <p:spPr>
          <a:xfrm>
            <a:off x="6477000" y="419100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4033090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974EC-DF9B-4619-AD75-F3A002BAF47F}"/>
              </a:ext>
            </a:extLst>
          </p:cNvPr>
          <p:cNvSpPr txBox="1"/>
          <p:nvPr/>
        </p:nvSpPr>
        <p:spPr>
          <a:xfrm>
            <a:off x="1562433" y="195858"/>
            <a:ext cx="63794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1996- 2021 Significant Wave Heights in 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0980C-2A55-47B4-B2AE-7EADD5489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116909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163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4300" y="26780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3048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Wind Speed 2020 - 2021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1BDC9-E5C9-4F62-8DDF-3CC9EE0E9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620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73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974EC-DF9B-4619-AD75-F3A002BAF47F}"/>
              </a:ext>
            </a:extLst>
          </p:cNvPr>
          <p:cNvSpPr txBox="1"/>
          <p:nvPr/>
        </p:nvSpPr>
        <p:spPr>
          <a:xfrm>
            <a:off x="1676400" y="228600"/>
            <a:ext cx="6403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2020- 2021 Directional  Wind Speed  in m/s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D76D5-85CE-4E35-A4F1-53F893B75D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r="1075"/>
          <a:stretch/>
        </p:blipFill>
        <p:spPr bwMode="auto">
          <a:xfrm>
            <a:off x="1828800" y="914400"/>
            <a:ext cx="5677253" cy="502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1E0E6-5E07-494E-8BA2-4AE0CF692622}"/>
              </a:ext>
            </a:extLst>
          </p:cNvPr>
          <p:cNvSpPr txBox="1"/>
          <p:nvPr/>
        </p:nvSpPr>
        <p:spPr>
          <a:xfrm>
            <a:off x="6248400" y="25908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m/s</a:t>
            </a:r>
          </a:p>
        </p:txBody>
      </p:sp>
    </p:spTree>
    <p:extLst>
      <p:ext uri="{BB962C8B-B14F-4D97-AF65-F5344CB8AC3E}">
        <p14:creationId xmlns:p14="http://schemas.microsoft.com/office/powerpoint/2010/main" val="72688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974EC-DF9B-4619-AD75-F3A002BAF47F}"/>
              </a:ext>
            </a:extLst>
          </p:cNvPr>
          <p:cNvSpPr txBox="1"/>
          <p:nvPr/>
        </p:nvSpPr>
        <p:spPr>
          <a:xfrm>
            <a:off x="2133600" y="304800"/>
            <a:ext cx="5082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2020- 2021 Temperature Data (Water/Air)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AF2731-14C4-4A7E-A6A2-6532704E9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600"/>
            <a:ext cx="7162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2600" y="1524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ADCP Sensor Location</a:t>
            </a:r>
          </a:p>
          <a:p>
            <a:pPr algn="ctr"/>
            <a:r>
              <a:rPr lang="en-US" sz="2000" b="1" dirty="0"/>
              <a:t>USACOE Permit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EE55AC-8F48-49A9-8C60-3420C36DB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1" y="1066800"/>
            <a:ext cx="836645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65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974EC-DF9B-4619-AD75-F3A002BAF47F}"/>
              </a:ext>
            </a:extLst>
          </p:cNvPr>
          <p:cNvSpPr txBox="1"/>
          <p:nvPr/>
        </p:nvSpPr>
        <p:spPr>
          <a:xfrm>
            <a:off x="2133600" y="304800"/>
            <a:ext cx="5194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Water Temperature and Gulf Stream 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91E04-CD6A-4B05-BE51-0B501E574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8200"/>
            <a:ext cx="729342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45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974EC-DF9B-4619-AD75-F3A002BAF47F}"/>
              </a:ext>
            </a:extLst>
          </p:cNvPr>
          <p:cNvSpPr txBox="1"/>
          <p:nvPr/>
        </p:nvSpPr>
        <p:spPr>
          <a:xfrm>
            <a:off x="1767065" y="304800"/>
            <a:ext cx="5609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2020- 2021 Currents at the ADCP 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A4769-68B2-4938-8E3B-279B7F0CD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02" y="952500"/>
            <a:ext cx="791559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08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974EC-DF9B-4619-AD75-F3A002BAF47F}"/>
              </a:ext>
            </a:extLst>
          </p:cNvPr>
          <p:cNvSpPr txBox="1"/>
          <p:nvPr/>
        </p:nvSpPr>
        <p:spPr>
          <a:xfrm>
            <a:off x="1676400" y="228600"/>
            <a:ext cx="5761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2020- 2021 Directional Currents in m/s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D7FE6-B2CC-42BA-8790-BF42209E7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990600"/>
            <a:ext cx="5583011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D0D2AE-304A-4677-ACE7-AFC5759D1B0E}"/>
              </a:ext>
            </a:extLst>
          </p:cNvPr>
          <p:cNvSpPr txBox="1"/>
          <p:nvPr/>
        </p:nvSpPr>
        <p:spPr>
          <a:xfrm>
            <a:off x="5943600" y="26670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m/s</a:t>
            </a:r>
          </a:p>
        </p:txBody>
      </p:sp>
    </p:spTree>
    <p:extLst>
      <p:ext uri="{BB962C8B-B14F-4D97-AF65-F5344CB8AC3E}">
        <p14:creationId xmlns:p14="http://schemas.microsoft.com/office/powerpoint/2010/main" val="1750841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974EC-DF9B-4619-AD75-F3A002BAF47F}"/>
              </a:ext>
            </a:extLst>
          </p:cNvPr>
          <p:cNvSpPr txBox="1"/>
          <p:nvPr/>
        </p:nvSpPr>
        <p:spPr>
          <a:xfrm>
            <a:off x="1752600" y="152400"/>
            <a:ext cx="57173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2020 - 2021 Water Level Record in 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F85048-19DF-4CF6-98F7-42B9CD6E0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03" y="838200"/>
            <a:ext cx="712719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739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974EC-DF9B-4619-AD75-F3A002BAF47F}"/>
              </a:ext>
            </a:extLst>
          </p:cNvPr>
          <p:cNvSpPr txBox="1"/>
          <p:nvPr/>
        </p:nvSpPr>
        <p:spPr>
          <a:xfrm>
            <a:off x="2209800" y="381000"/>
            <a:ext cx="429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2019- 2021   Water Elevation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C8484-1A9A-4F80-AA56-A46CFF6FE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80765"/>
            <a:ext cx="7670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48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E4F3CB-48FE-4116-8C9D-789F81E28A64}"/>
              </a:ext>
            </a:extLst>
          </p:cNvPr>
          <p:cNvSpPr txBox="1"/>
          <p:nvPr/>
        </p:nvSpPr>
        <p:spPr>
          <a:xfrm>
            <a:off x="2514600" y="157854"/>
            <a:ext cx="436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Coastal Sea Level 2005-2020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E2FC2-EC5D-46B1-9C91-8671EBA8A391}"/>
              </a:ext>
            </a:extLst>
          </p:cNvPr>
          <p:cNvSpPr txBox="1"/>
          <p:nvPr/>
        </p:nvSpPr>
        <p:spPr>
          <a:xfrm>
            <a:off x="1447800" y="6228956"/>
            <a:ext cx="615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Sea Level 2005 – 2021 =  +0.56 ft  or  about +1.1 cm/yr.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2506F-2865-4F85-912C-BF339E317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" y="619519"/>
            <a:ext cx="7961971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283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E4F3CB-48FE-4116-8C9D-789F81E28A64}"/>
              </a:ext>
            </a:extLst>
          </p:cNvPr>
          <p:cNvSpPr txBox="1"/>
          <p:nvPr/>
        </p:nvSpPr>
        <p:spPr>
          <a:xfrm>
            <a:off x="914400" y="381000"/>
            <a:ext cx="777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Coastal Sea Level  and Gulf Stream  Flow 2005-2021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1E6CB-291C-4701-8AE0-DFB244C6A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9" y="1143000"/>
            <a:ext cx="8451809" cy="4389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530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E4F3CB-48FE-4116-8C9D-789F81E28A64}"/>
              </a:ext>
            </a:extLst>
          </p:cNvPr>
          <p:cNvSpPr txBox="1"/>
          <p:nvPr/>
        </p:nvSpPr>
        <p:spPr>
          <a:xfrm>
            <a:off x="2741210" y="381000"/>
            <a:ext cx="3661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Coastal Sea Level 2006-2021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8A75E-3561-4096-B4B6-48459A01C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095375"/>
            <a:ext cx="84010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18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1600200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Acknowledgments</a:t>
            </a:r>
          </a:p>
          <a:p>
            <a:pPr algn="ctr"/>
            <a:r>
              <a:rPr lang="en-US" sz="2400" b="1" dirty="0"/>
              <a:t>We would like to thank the Sebastian Inlet District for their support of this project.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9200" y="3048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March 8th 2021 North Jetty Data: 1645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7E1CD-4B4F-4198-9633-E3F46D1F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78" y="1066800"/>
            <a:ext cx="559364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2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152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Data Links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6E0AA-FE5B-41FA-ABE8-9D23FA2B8704}"/>
              </a:ext>
            </a:extLst>
          </p:cNvPr>
          <p:cNvSpPr txBox="1"/>
          <p:nvPr/>
        </p:nvSpPr>
        <p:spPr>
          <a:xfrm>
            <a:off x="1524000" y="990600"/>
            <a:ext cx="6553200" cy="346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ct val="115000"/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Florida Institute of Technology webpage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u="sng" dirty="0">
                <a:solidFill>
                  <a:srgbClr val="5B9BD5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http://research.fit.edu/wave-data/index.php</a:t>
            </a:r>
            <a:r>
              <a:rPr lang="en-US" sz="2000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South East Coastal Ocean Observing Regional Association’s webpage (SECOORA)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u="sng" dirty="0">
                <a:solidFill>
                  <a:srgbClr val="5B9BD5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https://www.portal.secoora.org/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u="sng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NOAA’s National Data Buoy Center (NDBC) website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u="sng" dirty="0">
                <a:solidFill>
                  <a:srgbClr val="5B9BD5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http://www.ndbc.noaa.gov/station_page.php?station=sipf1</a:t>
            </a:r>
            <a:r>
              <a:rPr lang="en-US" sz="2000" dirty="0">
                <a:solidFill>
                  <a:srgbClr val="5B9BD5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Florida Tech Real Time   Sebastian Inlet  Model</a:t>
            </a:r>
          </a:p>
          <a:p>
            <a:pPr marL="640080" indent="-342900">
              <a:buFont typeface="Courier New" panose="02070309020205020404" pitchFamily="49" charset="0"/>
              <a:buChar char="o"/>
            </a:pPr>
            <a:r>
              <a:rPr lang="en-US" sz="2000" u="sng" dirty="0">
                <a:solidFill>
                  <a:srgbClr val="5B9BD5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https://realtimefl.github.io/Sebastian_Inlet/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8299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152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Water Level Data: 4 weeks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78883E-2D78-44F7-BDD1-D0F5C2311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34" y="623590"/>
            <a:ext cx="7665696" cy="548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54CB31-9FC5-4822-AFC6-285CE3F0EA91}"/>
              </a:ext>
            </a:extLst>
          </p:cNvPr>
          <p:cNvSpPr txBox="1"/>
          <p:nvPr/>
        </p:nvSpPr>
        <p:spPr>
          <a:xfrm rot="16200000">
            <a:off x="-561727" y="3013543"/>
            <a:ext cx="3040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 Level  Above MLLW</a:t>
            </a:r>
          </a:p>
        </p:txBody>
      </p:sp>
    </p:spTree>
    <p:extLst>
      <p:ext uri="{BB962C8B-B14F-4D97-AF65-F5344CB8AC3E}">
        <p14:creationId xmlns:p14="http://schemas.microsoft.com/office/powerpoint/2010/main" val="3080996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152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Water Temperature Data: 4 weeks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854F4-2B06-45DE-9221-71D441FCC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685800"/>
            <a:ext cx="7991475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2DED89-7171-4F9B-A566-7EB9BA37F289}"/>
              </a:ext>
            </a:extLst>
          </p:cNvPr>
          <p:cNvSpPr txBox="1"/>
          <p:nvPr/>
        </p:nvSpPr>
        <p:spPr>
          <a:xfrm rot="16200000">
            <a:off x="-166296" y="3013543"/>
            <a:ext cx="224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Water Temp. Deg F</a:t>
            </a:r>
          </a:p>
        </p:txBody>
      </p:sp>
    </p:spTree>
    <p:extLst>
      <p:ext uri="{BB962C8B-B14F-4D97-AF65-F5344CB8AC3E}">
        <p14:creationId xmlns:p14="http://schemas.microsoft.com/office/powerpoint/2010/main" val="3078086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152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Significant Wave Height: 4 weeks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11199-F9A1-47E1-BE3B-4F700BC50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38200"/>
            <a:ext cx="620862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6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9700" y="228600"/>
            <a:ext cx="6972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Significant Wave Height Forecast: 72-Hours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F552C-3DEE-4E87-8B4C-BD33F85B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46" y="914400"/>
            <a:ext cx="708230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2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665</Words>
  <Application>Microsoft Office PowerPoint</Application>
  <PresentationFormat>On-screen Show (4:3)</PresentationFormat>
  <Paragraphs>215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admin1</dc:creator>
  <cp:lastModifiedBy>Edward Garland</cp:lastModifiedBy>
  <cp:revision>204</cp:revision>
  <dcterms:created xsi:type="dcterms:W3CDTF">2013-10-09T14:19:34Z</dcterms:created>
  <dcterms:modified xsi:type="dcterms:W3CDTF">2022-03-24T19:18:53Z</dcterms:modified>
</cp:coreProperties>
</file>